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embedTrueType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60" r:id="rId3"/>
    <p:sldId id="261" r:id="rId4"/>
    <p:sldId id="262" r:id="rId5"/>
    <p:sldId id="268" r:id="rId6"/>
    <p:sldId id="263" r:id="rId7"/>
    <p:sldId id="257" r:id="rId8"/>
    <p:sldId id="265" r:id="rId9"/>
    <p:sldId id="270" r:id="rId10"/>
    <p:sldId id="264" r:id="rId11"/>
    <p:sldId id="258" r:id="rId12"/>
    <p:sldId id="267" r:id="rId13"/>
    <p:sldId id="269" r:id="rId14"/>
    <p:sldId id="271" r:id="rId15"/>
    <p:sldId id="272" r:id="rId16"/>
    <p:sldId id="273" r:id="rId17"/>
    <p:sldId id="256" r:id="rId18"/>
    <p:sldId id="274" r:id="rId19"/>
  </p:sldIdLst>
  <p:sldSz cx="27432000" cy="6858000"/>
  <p:notesSz cx="14874875" cy="9388475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Viner Hand ITC" pitchFamily="66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3366CC"/>
    <a:srgbClr val="99CCFF"/>
    <a:srgbClr val="11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6" autoAdjust="0"/>
    <p:restoredTop sz="90939" autoAdjust="0"/>
  </p:normalViewPr>
  <p:slideViewPr>
    <p:cSldViewPr>
      <p:cViewPr>
        <p:scale>
          <a:sx n="40" d="100"/>
          <a:sy n="40" d="100"/>
        </p:scale>
        <p:origin x="-72" y="-672"/>
      </p:cViewPr>
      <p:guideLst>
        <p:guide orient="horz" pos="2160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_AE%20481W\Acoustics\LEVE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Room T.2022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'NC Plot'!$A$7</c:f>
              <c:strCache>
                <c:ptCount val="1"/>
                <c:pt idx="0">
                  <c:v>NC-40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'Room Lp Values and compliance'!$E$2:$K$2</c:f>
              <c:strCache>
                <c:ptCount val="7"/>
                <c:pt idx="0">
                  <c:v>125 Hz</c:v>
                </c:pt>
                <c:pt idx="1">
                  <c:v>250 Hz</c:v>
                </c:pt>
                <c:pt idx="2">
                  <c:v>500 Hz</c:v>
                </c:pt>
                <c:pt idx="3">
                  <c:v>1 KHz</c:v>
                </c:pt>
                <c:pt idx="4">
                  <c:v>2 KHz</c:v>
                </c:pt>
                <c:pt idx="5">
                  <c:v>4 KHz</c:v>
                </c:pt>
                <c:pt idx="6">
                  <c:v>8 KHz</c:v>
                </c:pt>
              </c:strCache>
            </c:strRef>
          </c:cat>
          <c:val>
            <c:numRef>
              <c:f>'NC Plot'!$C$7:$I$7</c:f>
              <c:numCache>
                <c:formatCode>General</c:formatCode>
                <c:ptCount val="7"/>
                <c:pt idx="0">
                  <c:v>56</c:v>
                </c:pt>
                <c:pt idx="1">
                  <c:v>50</c:v>
                </c:pt>
                <c:pt idx="2">
                  <c:v>45</c:v>
                </c:pt>
                <c:pt idx="3">
                  <c:v>41</c:v>
                </c:pt>
                <c:pt idx="4">
                  <c:v>39</c:v>
                </c:pt>
                <c:pt idx="5">
                  <c:v>38</c:v>
                </c:pt>
                <c:pt idx="6">
                  <c:v>37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'NC Plot'!$A$5</c:f>
              <c:strCache>
                <c:ptCount val="1"/>
                <c:pt idx="0">
                  <c:v>NC-30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'Room Lp Values and compliance'!$E$2:$K$2</c:f>
              <c:strCache>
                <c:ptCount val="7"/>
                <c:pt idx="0">
                  <c:v>125 Hz</c:v>
                </c:pt>
                <c:pt idx="1">
                  <c:v>250 Hz</c:v>
                </c:pt>
                <c:pt idx="2">
                  <c:v>500 Hz</c:v>
                </c:pt>
                <c:pt idx="3">
                  <c:v>1 KHz</c:v>
                </c:pt>
                <c:pt idx="4">
                  <c:v>2 KHz</c:v>
                </c:pt>
                <c:pt idx="5">
                  <c:v>4 KHz</c:v>
                </c:pt>
                <c:pt idx="6">
                  <c:v>8 KHz</c:v>
                </c:pt>
              </c:strCache>
            </c:strRef>
          </c:cat>
          <c:val>
            <c:numRef>
              <c:f>'NC Plot'!$C$5:$I$5</c:f>
              <c:numCache>
                <c:formatCode>General</c:formatCode>
                <c:ptCount val="7"/>
                <c:pt idx="0">
                  <c:v>48</c:v>
                </c:pt>
                <c:pt idx="1">
                  <c:v>41</c:v>
                </c:pt>
                <c:pt idx="2">
                  <c:v>35</c:v>
                </c:pt>
                <c:pt idx="3">
                  <c:v>31</c:v>
                </c:pt>
                <c:pt idx="4">
                  <c:v>29</c:v>
                </c:pt>
                <c:pt idx="5">
                  <c:v>28</c:v>
                </c:pt>
                <c:pt idx="6">
                  <c:v>27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'Room Lp Values and compliance'!$B$3</c:f>
              <c:strCache>
                <c:ptCount val="1"/>
                <c:pt idx="0">
                  <c:v>1-001 T.2022.wav</c:v>
                </c:pt>
              </c:strCache>
            </c:strRef>
          </c:tx>
          <c:cat>
            <c:strRef>
              <c:f>'Room Lp Values and compliance'!$E$2:$K$2</c:f>
              <c:strCache>
                <c:ptCount val="7"/>
                <c:pt idx="0">
                  <c:v>125 Hz</c:v>
                </c:pt>
                <c:pt idx="1">
                  <c:v>250 Hz</c:v>
                </c:pt>
                <c:pt idx="2">
                  <c:v>500 Hz</c:v>
                </c:pt>
                <c:pt idx="3">
                  <c:v>1 KHz</c:v>
                </c:pt>
                <c:pt idx="4">
                  <c:v>2 KHz</c:v>
                </c:pt>
                <c:pt idx="5">
                  <c:v>4 KHz</c:v>
                </c:pt>
                <c:pt idx="6">
                  <c:v>8 KHz</c:v>
                </c:pt>
              </c:strCache>
            </c:strRef>
          </c:cat>
          <c:val>
            <c:numRef>
              <c:f>'Room Lp Values and compliance'!$E$3:$K$3</c:f>
              <c:numCache>
                <c:formatCode>General</c:formatCode>
                <c:ptCount val="7"/>
                <c:pt idx="0">
                  <c:v>58.2</c:v>
                </c:pt>
                <c:pt idx="1">
                  <c:v>56.3</c:v>
                </c:pt>
                <c:pt idx="2">
                  <c:v>55.5</c:v>
                </c:pt>
                <c:pt idx="3">
                  <c:v>46.7</c:v>
                </c:pt>
                <c:pt idx="4">
                  <c:v>40</c:v>
                </c:pt>
                <c:pt idx="5">
                  <c:v>37.6</c:v>
                </c:pt>
                <c:pt idx="6">
                  <c:v>34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'Room Lp Values and compliance'!$B$17</c:f>
              <c:strCache>
                <c:ptCount val="1"/>
                <c:pt idx="0">
                  <c:v>New 1-001 T.2022</c:v>
                </c:pt>
              </c:strCache>
            </c:strRef>
          </c:tx>
          <c:marker>
            <c:symbol val="none"/>
          </c:marker>
          <c:cat>
            <c:strRef>
              <c:f>'Room Lp Values and compliance'!$E$2:$K$2</c:f>
              <c:strCache>
                <c:ptCount val="7"/>
                <c:pt idx="0">
                  <c:v>125 Hz</c:v>
                </c:pt>
                <c:pt idx="1">
                  <c:v>250 Hz</c:v>
                </c:pt>
                <c:pt idx="2">
                  <c:v>500 Hz</c:v>
                </c:pt>
                <c:pt idx="3">
                  <c:v>1 KHz</c:v>
                </c:pt>
                <c:pt idx="4">
                  <c:v>2 KHz</c:v>
                </c:pt>
                <c:pt idx="5">
                  <c:v>4 KHz</c:v>
                </c:pt>
                <c:pt idx="6">
                  <c:v>8 KHz</c:v>
                </c:pt>
              </c:strCache>
            </c:strRef>
          </c:cat>
          <c:val>
            <c:numRef>
              <c:f>'Room Lp Values and compliance'!$E$17:$K$17</c:f>
              <c:numCache>
                <c:formatCode>General</c:formatCode>
                <c:ptCount val="7"/>
                <c:pt idx="0">
                  <c:v>56</c:v>
                </c:pt>
                <c:pt idx="1">
                  <c:v>49</c:v>
                </c:pt>
                <c:pt idx="2">
                  <c:v>42</c:v>
                </c:pt>
                <c:pt idx="3">
                  <c:v>35</c:v>
                </c:pt>
                <c:pt idx="4">
                  <c:v>35</c:v>
                </c:pt>
                <c:pt idx="5">
                  <c:v>33</c:v>
                </c:pt>
                <c:pt idx="6">
                  <c:v>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578112"/>
        <c:axId val="69579904"/>
      </c:lineChart>
      <c:catAx>
        <c:axId val="69578112"/>
        <c:scaling>
          <c:orientation val="minMax"/>
        </c:scaling>
        <c:delete val="0"/>
        <c:axPos val="b"/>
        <c:majorGridlines/>
        <c:majorTickMark val="in"/>
        <c:minorTickMark val="none"/>
        <c:tickLblPos val="low"/>
        <c:crossAx val="69579904"/>
        <c:crosses val="autoZero"/>
        <c:auto val="0"/>
        <c:lblAlgn val="ctr"/>
        <c:lblOffset val="100"/>
        <c:noMultiLvlLbl val="0"/>
      </c:catAx>
      <c:valAx>
        <c:axId val="69579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95781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0.05292</cdr:x>
      <cdr:y>0.15675</cdr:y>
    </cdr:from>
    <cdr:to>
      <cdr:x>0.56211</cdr:x>
      <cdr:y>0.93452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79150" y="545359"/>
          <a:ext cx="2685949" cy="270599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43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6446451" cy="469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425911" y="0"/>
            <a:ext cx="6446451" cy="469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0A764-61BB-4656-8399-FB1779FC8EBA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548"/>
            <a:ext cx="6446451" cy="4689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425911" y="8917548"/>
            <a:ext cx="6446451" cy="4689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0AEA6-210E-42DE-B0DD-B6A3057AB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10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4452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424863" y="0"/>
            <a:ext cx="64468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6961C-0608-468D-9C69-5156F9C3385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704850"/>
            <a:ext cx="140779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87488" y="4459288"/>
            <a:ext cx="11899900" cy="4224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988"/>
            <a:ext cx="64452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424863" y="8916988"/>
            <a:ext cx="64468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53BD5-BFFE-4414-9916-632E1370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3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3BD5-BFFE-4414-9916-632E1370F7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5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3BD5-BFFE-4414-9916-632E1370F7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5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3BD5-BFFE-4414-9916-632E1370F7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0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3BD5-BFFE-4414-9916-632E1370F7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7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62759" y="182073"/>
            <a:ext cx="8347841" cy="1341927"/>
            <a:chOff x="262759" y="182073"/>
            <a:chExt cx="8347841" cy="1341927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262759" y="182073"/>
              <a:ext cx="8347841" cy="1341927"/>
              <a:chOff x="262759" y="182073"/>
              <a:chExt cx="8347841" cy="1341927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62759" y="182073"/>
                <a:ext cx="8119241" cy="13419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905000" y="300335"/>
                <a:ext cx="5727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Viner Hand ITC" pitchFamily="66" charset="0"/>
                  </a:rPr>
                  <a:t>University Medical Center of Princeton</a:t>
                </a:r>
              </a:p>
            </p:txBody>
          </p:sp>
          <p:pic>
            <p:nvPicPr>
              <p:cNvPr id="10" name="Picture 4" descr="E:\_AE 481W\T Drive\Images\turnerconstruction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00" b="100000" l="2039" r="100000">
                            <a14:foregroundMark x1="40430" y1="50667" x2="40430" y2="50667"/>
                            <a14:foregroundMark x1="53228" y1="50667" x2="53228" y2="50667"/>
                            <a14:foregroundMark x1="76217" y1="58333" x2="76217" y2="58333"/>
                            <a14:foregroundMark x1="89921" y1="58333" x2="89921" y2="58333"/>
                            <a14:foregroundMark x1="13137" y1="63333" x2="13137" y2="63333"/>
                            <a14:foregroundMark x1="27633" y1="75667" x2="27633" y2="75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6650" y="632519"/>
                <a:ext cx="1053950" cy="358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/>
            <p:cNvSpPr txBox="1"/>
            <p:nvPr userDrawn="1"/>
          </p:nvSpPr>
          <p:spPr>
            <a:xfrm>
              <a:off x="2157248" y="609600"/>
              <a:ext cx="5223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Timothy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Berteotti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 •  Mechanical Option  •  Dr.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Treado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113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7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6172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76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5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96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61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4406900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32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12268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1600200"/>
            <a:ext cx="12268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8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8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19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0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3050"/>
            <a:ext cx="90249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0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435100"/>
            <a:ext cx="90249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8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9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5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76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8"/>
            <a:ext cx="6172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1836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1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0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1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600201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9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7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8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6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2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1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2" y="1435101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3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5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1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979BA-787B-4EEF-AD9E-3434CDD627C5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FE93C-A671-4858-869B-5D383273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4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0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E81C5-D0E4-43BC-AD1F-696A8E294CE1}" type="datetimeFigureOut">
              <a:rPr lang="en-US" smtClean="0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0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C3E0-7D24-46AC-83C5-B7391C49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4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4.jpeg"/><Relationship Id="rId7" Type="http://schemas.openxmlformats.org/officeDocument/2006/relationships/image" Target="../media/image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:\_AE 481W\T Drive\Images\Edited header 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5804" y="404848"/>
            <a:ext cx="8005396" cy="39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_AE 481W\T Drive\Images\penn-state-shield-logo 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6800" y="2850104"/>
            <a:ext cx="1986633" cy="13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_AE 481W\T Drive\Images\turnerconstruction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100000" l="2039" r="100000">
                        <a14:foregroundMark x1="40430" y1="50667" x2="40430" y2="50667"/>
                        <a14:foregroundMark x1="53228" y1="50667" x2="53228" y2="50667"/>
                        <a14:foregroundMark x1="76217" y1="58333" x2="76217" y2="58333"/>
                        <a14:foregroundMark x1="89921" y1="58333" x2="89921" y2="58333"/>
                        <a14:foregroundMark x1="13137" y1="63333" x2="13137" y2="63333"/>
                        <a14:foregroundMark x1="27633" y1="75667" x2="27633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8868" y="2163449"/>
            <a:ext cx="2021055" cy="68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45973" y="1367135"/>
            <a:ext cx="572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Viner Hand ITC" pitchFamily="66" charset="0"/>
              </a:rPr>
              <a:t>University Medical Center of Princeton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05157" y="1763219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Viner Hand ITC" pitchFamily="66" charset="0"/>
              </a:rPr>
              <a:t>Replacement Hospital</a:t>
            </a:r>
            <a:endParaRPr lang="en-US" sz="2400" b="1" dirty="0">
              <a:latin typeface="Viner Hand ITC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87933" y="4343400"/>
            <a:ext cx="2205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Timothy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Berteotti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7199" y="4763869"/>
            <a:ext cx="4527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Pennsylvania State University 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Architectural Engineering Department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14035" y="5498068"/>
            <a:ext cx="2353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Mechanical Option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65207" y="5947307"/>
            <a:ext cx="2451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Advisor: Dr.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Treado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May 9, 2012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E:\_AE 481W\Assignments\Final Presentation\Images from UMCP\PHS1_16_12-49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26600" y="915142"/>
            <a:ext cx="3962400" cy="263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_AE 481W\Assignments\Final Presentation\Images from UMCP\PHS1_30_12-51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0" y="3120477"/>
            <a:ext cx="3962400" cy="263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_AE 481W\Assignments\Final Presentation\Images from UMCP\PHS1_16_12-497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6200" y="3685032"/>
            <a:ext cx="3962400" cy="263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_AE 481W\Assignments\Final Presentation\Images from UMCP\PHS1_16_12-491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1400" y="404848"/>
            <a:ext cx="3962400" cy="263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2400" y="-228600"/>
            <a:ext cx="8915400" cy="159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58065" y="5928955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Princeton Health Care Systems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02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E:\_AE 481W\Assignments\Final Presentation\Electrical Integration of M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4768" y="586413"/>
            <a:ext cx="8392232" cy="420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4800" y="1933389"/>
            <a:ext cx="8705036" cy="4619811"/>
            <a:chOff x="9296399" y="76200"/>
            <a:chExt cx="8705036" cy="4619811"/>
          </a:xfrm>
        </p:grpSpPr>
        <p:pic>
          <p:nvPicPr>
            <p:cNvPr id="4101" name="Picture 5" descr="E:\_AE 481W\Assignments\Final Presentation\Mechanical Room Layou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6399" y="76200"/>
              <a:ext cx="6104750" cy="461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4859000" y="1143000"/>
              <a:ext cx="381000" cy="1066800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544800" y="403682"/>
              <a:ext cx="2456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Pressure Reducing Valve</a:t>
              </a:r>
            </a:p>
            <a:p>
              <a:r>
                <a:rPr lang="en-US" dirty="0" smtClean="0"/>
                <a:t>Station 1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9" idx="1"/>
            </p:cNvCxnSpPr>
            <p:nvPr/>
          </p:nvCxnSpPr>
          <p:spPr>
            <a:xfrm flipH="1">
              <a:off x="15240000" y="726848"/>
              <a:ext cx="304800" cy="4161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20713467">
              <a:off x="11929712" y="3615547"/>
              <a:ext cx="989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AHU 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0713467">
              <a:off x="9581524" y="2504634"/>
              <a:ext cx="989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AHU 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20713467">
              <a:off x="10634312" y="1149491"/>
              <a:ext cx="989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AHU 3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098" name="Picture 2" descr="E:\_AE 481W\Assignments\Final Presentation\Transfer Switch_Pag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4800" y="4567398"/>
            <a:ext cx="2447081" cy="21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_AE 481W\Assignments\Final Report\Appenicies\Appendix M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44393" y="230905"/>
            <a:ext cx="7543800" cy="63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91945" y="238459"/>
            <a:ext cx="7470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Riser Diagram with Turbines and Transfer Switches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97353" y="271176"/>
            <a:ext cx="6487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Single Line with Turbines Transfer Switches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51490" y="1219200"/>
            <a:ext cx="22365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Existing Panel Boards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659" y="1367135"/>
            <a:ext cx="5657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Lower Level Mechanical Room Layout</a:t>
            </a:r>
            <a:endParaRPr lang="en-US" sz="2400" dirty="0"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7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 descr="E:\_AE 481W\Assignments\Final Report\Appenicies\Appendix M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475" y="1910930"/>
            <a:ext cx="7983188" cy="52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04756" y="1282242"/>
            <a:ext cx="6842951" cy="49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_AE 481W\Assignments\Final Report\Appenicies\Appendix M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89591" y="1267497"/>
            <a:ext cx="7639050" cy="54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6541" y="1695488"/>
            <a:ext cx="7653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Viner Hand ITC" pitchFamily="66" charset="0"/>
              </a:rPr>
              <a:t>Riser Drawing with HP Transfer Switch and Panel Board</a:t>
            </a:r>
            <a:endParaRPr lang="en-US" sz="2200" dirty="0">
              <a:latin typeface="Viner Hand ITC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58400" y="559713"/>
            <a:ext cx="73356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Viner Hand ITC" pitchFamily="66" charset="0"/>
              </a:rPr>
              <a:t>Single Line with HP Transfer Switch and Panel Board</a:t>
            </a:r>
            <a:endParaRPr lang="en-US" sz="2200" dirty="0">
              <a:latin typeface="Viner Hand ITC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41047" y="559713"/>
            <a:ext cx="6736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Viner Hand ITC" pitchFamily="66" charset="0"/>
              </a:rPr>
              <a:t>Emergency Single Line with HP Transfer Switch</a:t>
            </a:r>
            <a:endParaRPr lang="en-US" sz="2200" dirty="0">
              <a:latin typeface="Viner Hand ITC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34848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E:\_AE 481W\Acoustics\NC plot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7600" y="353405"/>
            <a:ext cx="6629400" cy="615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917738"/>
              </p:ext>
            </p:extLst>
          </p:nvPr>
        </p:nvGraphicFramePr>
        <p:xfrm>
          <a:off x="9296400" y="2590800"/>
          <a:ext cx="8915400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640"/>
                <a:gridCol w="2459088"/>
                <a:gridCol w="1052747"/>
                <a:gridCol w="452440"/>
                <a:gridCol w="1095339"/>
                <a:gridCol w="1276154"/>
                <a:gridCol w="973992"/>
              </a:tblGrid>
              <a:tr h="171450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AudioComfort</a:t>
                      </a:r>
                      <a:r>
                        <a:rPr lang="en-US" sz="1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Panel Area Summary</a:t>
                      </a:r>
                      <a:endParaRPr lang="en-US" sz="15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72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File Name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Room Type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Compliant based on dBA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Compliant based in NC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DuPont Panel Area Required to meet </a:t>
                      </a:r>
                      <a:r>
                        <a:rPr lang="en-US" sz="1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 </a:t>
                      </a:r>
                      <a:r>
                        <a:rPr lang="en-US" sz="1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compliance</a:t>
                      </a:r>
                      <a:endParaRPr lang="en-US" sz="15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Area of Dupont panel to meet dBA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1-001 T.2022.wav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Staff Work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en-US" sz="15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2-001 T.2112.wav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Hold Recovery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  <a:endParaRPr lang="en-US" sz="15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2-002 T.3111.wav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Family Respite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483</a:t>
                      </a:r>
                      <a:endParaRPr lang="en-US" sz="15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2-003 T.3135.wav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Critical Patient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en-US" sz="15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2-004 T.3208.wav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Intermediate Patient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2-005 T.4158.wav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Patient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2-006 T.4212.wav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Patient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2-007 T.5108.wav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Patient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2-008 T.5156.wav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Patient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2-009 T.6210.wav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Nursery Patient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714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2-010 T.6104.wav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Patient Room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en-US" sz="15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19393" y="299606"/>
            <a:ext cx="294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Acoustical Breadth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200" y="990600"/>
            <a:ext cx="6086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Comfort Improves Healing Process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AIA / AHA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dBA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and NC standards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DuPont Audio Comfort Panels with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Tyvek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Cover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27" b="8457"/>
          <a:stretch/>
        </p:blipFill>
        <p:spPr bwMode="auto">
          <a:xfrm>
            <a:off x="3962400" y="1150600"/>
            <a:ext cx="4953000" cy="324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173504"/>
            <a:ext cx="2474685" cy="110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_AE 481W\Assignments\Final Presentation\AcousticComfort Reduction Curv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49" y="4330346"/>
            <a:ext cx="8121651" cy="236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705883074"/>
              </p:ext>
            </p:extLst>
          </p:nvPr>
        </p:nvGraphicFramePr>
        <p:xfrm>
          <a:off x="18897600" y="606005"/>
          <a:ext cx="8170545" cy="5889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8658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Graphic spid="1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658600" y="223763"/>
            <a:ext cx="402385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Viner Hand ITC" pitchFamily="66" charset="0"/>
              </a:rPr>
              <a:t>Summary and Highlights</a:t>
            </a:r>
            <a:endParaRPr lang="en-US" sz="2500" dirty="0">
              <a:latin typeface="Viner Hand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29800" y="1189935"/>
            <a:ext cx="321992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Evaluated HR System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23 Year Payback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Designed GSHP / GHX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115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Year Payback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Final Remarks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766481"/>
              </p:ext>
            </p:extLst>
          </p:nvPr>
        </p:nvGraphicFramePr>
        <p:xfrm>
          <a:off x="19743754" y="1909033"/>
          <a:ext cx="6172201" cy="139065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077338"/>
                <a:gridCol w="1077338"/>
                <a:gridCol w="1077338"/>
                <a:gridCol w="311280"/>
                <a:gridCol w="1234883"/>
                <a:gridCol w="311280"/>
                <a:gridCol w="1082744"/>
              </a:tblGrid>
              <a:tr h="209550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Payback for GSHP and GHX Alternative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  <a:p>
                      <a:pPr algn="ctr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NG Savings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Operating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 Savings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Additional Capital Investment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Payback (years)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$85,387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29,939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$55,448 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$6,359,695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950777"/>
              </p:ext>
            </p:extLst>
          </p:nvPr>
        </p:nvGraphicFramePr>
        <p:xfrm>
          <a:off x="18364200" y="381000"/>
          <a:ext cx="8931309" cy="125620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997977"/>
                <a:gridCol w="914400"/>
                <a:gridCol w="828040"/>
                <a:gridCol w="162560"/>
                <a:gridCol w="990600"/>
                <a:gridCol w="914400"/>
                <a:gridCol w="830400"/>
                <a:gridCol w="181929"/>
                <a:gridCol w="816471"/>
                <a:gridCol w="195341"/>
                <a:gridCol w="1087887"/>
                <a:gridCol w="162560"/>
                <a:gridCol w="848744"/>
              </a:tblGrid>
              <a:tr h="259889">
                <a:tc gridSpan="1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Payback of Runaround Glycol Heat Recovery System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Heating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Base</a:t>
                      </a:r>
                      <a:r>
                        <a:rPr lang="en-US" sz="16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Cost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Heating Cost with HR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r>
                        <a:rPr lang="en-US" sz="16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Base Cost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 Cost </a:t>
                      </a:r>
                      <a:r>
                        <a:rPr lang="en-US" sz="16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with HR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 Savings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Additional Capital Investment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Payback (years)</a:t>
                      </a:r>
                      <a:endParaRPr lang="en-US" sz="15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$134,946 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$91,512 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$43,434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$476,779 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$466,914 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$9,865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$53,299 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$1,233,000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en-US" sz="15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" descr="E:\_AE 481W\Assignments\Proposal\carrier microsteam system_Page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6200" y="3581400"/>
            <a:ext cx="264742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27" b="8457"/>
          <a:stretch/>
        </p:blipFill>
        <p:spPr bwMode="auto">
          <a:xfrm>
            <a:off x="22440900" y="3429000"/>
            <a:ext cx="4953000" cy="324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049720" y="3915981"/>
            <a:ext cx="44384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Implemented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Microsteam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Turbines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Peak savings 461 kW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Evaluated Room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DuPont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AudioComfort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Panels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0215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253529" y="259795"/>
            <a:ext cx="30011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Viner Hand ITC" pitchFamily="66" charset="0"/>
              </a:rPr>
              <a:t>Acknowledgements</a:t>
            </a:r>
            <a:endParaRPr lang="en-US" sz="2500" dirty="0">
              <a:latin typeface="Viner Hand ITC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8800" y="787894"/>
            <a:ext cx="8610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 would like to take this opportunity to thank all those who played a vital role in this project.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Turner Construction, for granting access to the drawings and information on this wonderful building.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Chris Auer and the rest of the field office at UMCP for taking the time out of their day to help me with my requests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Garbini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for sharing her knowledge and wisdom about UMCP and the AE senior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thesi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Princeton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Heathcare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Systems for granting me permission to use their building and construction photos.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Syska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Hannessy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for sharing their assumptions and methods for generating an energy model.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Dr. Stephen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Treado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my thesis advisor.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rest of the AE faculty and staff and students.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16600" y="757900"/>
            <a:ext cx="86106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ASHRAE (2007). </a:t>
            </a:r>
            <a:r>
              <a:rPr lang="en-US" sz="1300" u="sng" dirty="0">
                <a:latin typeface="Times New Roman" pitchFamily="18" charset="0"/>
                <a:cs typeface="Times New Roman" pitchFamily="18" charset="0"/>
              </a:rPr>
              <a:t>Handbook – Fundamentals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American Society of Heating, Refrigerating and Air-Conditioning Engineers, Inc.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ASHRAE (2007). </a:t>
            </a:r>
            <a:r>
              <a:rPr lang="en-US" sz="1300" u="sng" dirty="0">
                <a:latin typeface="Times New Roman" pitchFamily="18" charset="0"/>
                <a:cs typeface="Times New Roman" pitchFamily="18" charset="0"/>
              </a:rPr>
              <a:t>Handbook – Applications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American Society of Heating, Refrigerating and Air-Conditioning Engineers, Inc.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Author.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RSMeans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mechanical cost data 2012. Norwell, MA: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RSMeans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2011.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Author.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RSMeans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Plumbing cost data, 2011. Kingston, MA: R.S. Means Co, 2010.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Davenny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Benjamin. </a:t>
            </a:r>
            <a:r>
              <a:rPr lang="en-US" sz="1300" u="sng" dirty="0">
                <a:latin typeface="Times New Roman" pitchFamily="18" charset="0"/>
                <a:cs typeface="Times New Roman" pitchFamily="18" charset="0"/>
              </a:rPr>
              <a:t>Green Guide for Health Care Technical Brief: Acoustic Environment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2007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Dept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Rsm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Heavy Construction Cost Data. City: R S Means Co, 2011.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HOK/RMJM Hillier – A Joint Venture. </a:t>
            </a:r>
            <a:r>
              <a:rPr lang="en-US" sz="1300" u="sng" dirty="0">
                <a:latin typeface="Times New Roman" pitchFamily="18" charset="0"/>
                <a:cs typeface="Times New Roman" pitchFamily="18" charset="0"/>
              </a:rPr>
              <a:t>Architectural Construction Documents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HOK/RMJM Hillier. New York, NY and Princeton, NJ.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McQuay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u="sng" dirty="0">
                <a:latin typeface="Times New Roman" pitchFamily="18" charset="0"/>
                <a:cs typeface="Times New Roman" pitchFamily="18" charset="0"/>
              </a:rPr>
              <a:t>Geothermal Heat Pump Design Manual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McQuay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Air Conditioning. 2002.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National Fire Protection Association. </a:t>
            </a:r>
            <a:r>
              <a:rPr lang="en-US" sz="1300" u="sng" dirty="0">
                <a:latin typeface="Times New Roman" pitchFamily="18" charset="0"/>
                <a:cs typeface="Times New Roman" pitchFamily="18" charset="0"/>
              </a:rPr>
              <a:t>NEC 2008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National Fire Protection Association. Massachusetts. 2008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Princeton Healthcare Systems. 2011. “New Hospital Project”. Website. November 2011. Princeton, NJ. &lt; http://www.princetonhcs.org/default.aspx?p=8485&gt;.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Statesupply.com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Syska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Hennessy. 2009. </a:t>
            </a:r>
            <a:r>
              <a:rPr lang="en-US" sz="1300" u="sng" dirty="0">
                <a:latin typeface="Times New Roman" pitchFamily="18" charset="0"/>
                <a:cs typeface="Times New Roman" pitchFamily="18" charset="0"/>
              </a:rPr>
              <a:t>MEP Construction Documents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Syska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Hennessy. New York, NY. 2009.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Turner Construction. 2009. </a:t>
            </a:r>
            <a:r>
              <a:rPr lang="en-US" sz="1300" u="sng" dirty="0">
                <a:latin typeface="Times New Roman" pitchFamily="18" charset="0"/>
                <a:cs typeface="Times New Roman" pitchFamily="18" charset="0"/>
              </a:rPr>
              <a:t>Turner Construction Corp. Mechanical Bid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. Turner Construction Corp. New York, NY. 2009.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Qualityswitchgear.com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87377" y="259795"/>
            <a:ext cx="16690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>
                <a:latin typeface="Viner Hand ITC" pitchFamily="66" charset="0"/>
              </a:rPr>
              <a:t>References</a:t>
            </a:r>
            <a:endParaRPr lang="en-US" sz="2500" dirty="0"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268200" y="2690881"/>
            <a:ext cx="2908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Viner Hand ITC" pitchFamily="66" charset="0"/>
              </a:rPr>
              <a:t>Thank You</a:t>
            </a:r>
            <a:endParaRPr lang="en-US" sz="4000" dirty="0">
              <a:latin typeface="Viner Hand ITC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88043" y="1143000"/>
            <a:ext cx="7293957" cy="5178606"/>
            <a:chOff x="1088043" y="1371600"/>
            <a:chExt cx="7293957" cy="5178606"/>
          </a:xfrm>
        </p:grpSpPr>
        <p:pic>
          <p:nvPicPr>
            <p:cNvPr id="2054" name="Picture 6" descr="E:\_AE 481W\Assignments\Final Presentation\Images from UMCP\PHS1_30_12-514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612" y="3805881"/>
              <a:ext cx="3395793" cy="22942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E:\_AE 481W\Assignments\Final Presentation\Images from UMCP\PHS5_11_11-517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043" y="1371600"/>
              <a:ext cx="3395793" cy="22942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E:\_AE 481W\Assignments\Final Presentation\Images from UMCP\PHS12_29_11-40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9362" y="1796883"/>
              <a:ext cx="3414423" cy="23068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E:\_AE 481W\Assignments\Final Presentation\Images from UMCP\PHS-775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331" y="4243225"/>
              <a:ext cx="3414669" cy="23069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9215420" y="1132359"/>
            <a:ext cx="7454580" cy="5199888"/>
            <a:chOff x="18713610" y="972312"/>
            <a:chExt cx="7454580" cy="5199888"/>
          </a:xfrm>
        </p:grpSpPr>
        <p:pic>
          <p:nvPicPr>
            <p:cNvPr id="2051" name="Picture 3" descr="E:\_AE 481W\Assignments\Final Presentation\Images from UMCP\PHS1_16_12-490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3610" y="3867912"/>
              <a:ext cx="3460590" cy="23042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E:\_AE 481W\Assignments\Final Presentation\Images from UMCP\PHS1_30_12-5155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7600" y="972312"/>
              <a:ext cx="3460590" cy="23042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E:\_AE 481W\Assignments\Final Presentation\Images from UMCP\PHS12_2_11-3198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400" y="3429000"/>
              <a:ext cx="3460590" cy="23042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E:\_AE 481W\Assignments\Final Presentation\Images from UMCP\PHS1_16_12-4970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9220" y="1479324"/>
              <a:ext cx="3460590" cy="23042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88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:\_AE 481W\Assignments\Final Presentation\Images from UMCP\ener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9205" y="1349114"/>
            <a:ext cx="55626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_AE 481W\Assignments\Final Presentation\Images from UMCP\economiz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5929" y="907528"/>
            <a:ext cx="6720106" cy="366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12305" y="284217"/>
            <a:ext cx="21900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Viner Hand ITC" pitchFamily="66" charset="0"/>
                <a:cs typeface="Times New Roman" pitchFamily="18" charset="0"/>
              </a:rPr>
              <a:t>Economizer</a:t>
            </a:r>
            <a:endParaRPr lang="en-US" sz="3000" dirty="0">
              <a:latin typeface="Viner Hand ITC" pitchFamily="66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336365" y="4908331"/>
            <a:ext cx="8799235" cy="1107996"/>
            <a:chOff x="9377484" y="4908331"/>
            <a:chExt cx="8799235" cy="1107996"/>
          </a:xfrm>
        </p:grpSpPr>
        <p:sp>
          <p:nvSpPr>
            <p:cNvPr id="3" name="TextBox 2"/>
            <p:cNvSpPr txBox="1"/>
            <p:nvPr/>
          </p:nvSpPr>
          <p:spPr>
            <a:xfrm>
              <a:off x="9377484" y="4908331"/>
              <a:ext cx="44516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Viner Hand ITC" pitchFamily="66" charset="0"/>
                  <a:cs typeface="Times New Roman" pitchFamily="18" charset="0"/>
                </a:rPr>
                <a:t>Advantages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Reduction in outdoor air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Reduction in Energy Consumption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47676" y="4908331"/>
              <a:ext cx="422904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Viner Hand ITC" pitchFamily="66" charset="0"/>
                  <a:cs typeface="Times New Roman" pitchFamily="18" charset="0"/>
                </a:rPr>
                <a:t>Disadvantages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Cross Contamination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More Control Logic and Sensors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901149" y="284217"/>
            <a:ext cx="43556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Viner Hand ITC" pitchFamily="66" charset="0"/>
                <a:cs typeface="Times New Roman" pitchFamily="18" charset="0"/>
              </a:rPr>
              <a:t>Energy Recovery Wheel</a:t>
            </a:r>
            <a:endParaRPr lang="en-US" sz="3000" dirty="0">
              <a:latin typeface="Viner Hand ITC" pitchFamily="66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669000" y="4908331"/>
            <a:ext cx="8423011" cy="1107996"/>
            <a:chOff x="9377484" y="4908331"/>
            <a:chExt cx="8423011" cy="1107996"/>
          </a:xfrm>
        </p:grpSpPr>
        <p:sp>
          <p:nvSpPr>
            <p:cNvPr id="14" name="TextBox 13"/>
            <p:cNvSpPr txBox="1"/>
            <p:nvPr/>
          </p:nvSpPr>
          <p:spPr>
            <a:xfrm>
              <a:off x="9377484" y="4908331"/>
              <a:ext cx="44516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Viner Hand ITC" pitchFamily="66" charset="0"/>
                  <a:cs typeface="Times New Roman" pitchFamily="18" charset="0"/>
                </a:rPr>
                <a:t>Advantages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Reduction in Energy Consumption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Enthalpy Recovered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323902" y="4908331"/>
              <a:ext cx="347659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Viner Hand ITC" pitchFamily="66" charset="0"/>
                  <a:cs typeface="Times New Roman" pitchFamily="18" charset="0"/>
                </a:rPr>
                <a:t>Disadvantages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Cross Contamination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Large Duct Work on Roof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265617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712305" y="284217"/>
            <a:ext cx="29450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Viner Hand ITC" pitchFamily="66" charset="0"/>
                <a:cs typeface="Times New Roman" pitchFamily="18" charset="0"/>
              </a:rPr>
              <a:t>Hybrid Systems</a:t>
            </a:r>
            <a:endParaRPr lang="en-US" sz="3000" dirty="0">
              <a:latin typeface="Viner Hand ITC" pitchFamily="66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63200" y="1669212"/>
            <a:ext cx="66739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Fewer Heat Pumps in series provide large delta T mix into rest of flow</a:t>
            </a:r>
          </a:p>
          <a:p>
            <a:endParaRPr lang="en-US" dirty="0" smtClean="0"/>
          </a:p>
          <a:p>
            <a:r>
              <a:rPr lang="en-US" dirty="0" smtClean="0"/>
              <a:t>Decrease water flow on load side by percent of current</a:t>
            </a:r>
          </a:p>
          <a:p>
            <a:endParaRPr lang="en-US" dirty="0"/>
          </a:p>
          <a:p>
            <a:r>
              <a:rPr lang="en-US" dirty="0" smtClean="0"/>
              <a:t>Preheat water going into heat pump in winter to decrease delta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4084818" y="3110359"/>
            <a:ext cx="28841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Patient Tower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269 Patient Rooms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D&amp;T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Building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82200" y="3110359"/>
            <a:ext cx="3544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Princeton Healthcare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Turner Construction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Plainsboro, NJ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639,000 SF Total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$425 Million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May 2012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19275" y="2550108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Building Stats</a:t>
            </a:r>
            <a:endParaRPr lang="en-US" sz="2400" dirty="0">
              <a:latin typeface="Viner Hand ITC" pitchFamily="66" charset="0"/>
            </a:endParaRPr>
          </a:p>
        </p:txBody>
      </p:sp>
      <p:pic>
        <p:nvPicPr>
          <p:cNvPr id="13" name="Picture 12" descr="E:\_AE 481W\T Drive\Images\From Princeton healthcare website\Model Patient Ro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440" y="121145"/>
            <a:ext cx="3362759" cy="22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_AE 481W\T Drive\Images\From Princeton healthcare website\Opperating room feathered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0" y="76200"/>
            <a:ext cx="3811254" cy="22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E:\_AE 481W\T Drive\Images\From Princeton healthcare website\Caf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8323" y="4511040"/>
            <a:ext cx="3772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E:\_AE 481W\T Drive\Images\From Princeton healthcare website\Lobby View East feather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9196" y="4541520"/>
            <a:ext cx="2488746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_AE 481W\T Drive\Images\From Princeton healthcare website\Aeri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67541" y="1676400"/>
            <a:ext cx="8667692" cy="35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_AE 481W\T Drive\Images\From Princeton healthcare website\Scope Outlint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66722" y="1676400"/>
            <a:ext cx="6549882" cy="35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lainsboro, nj - Google Maps - Mozilla Firefox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7475" y="590550"/>
            <a:ext cx="7753350" cy="5676900"/>
          </a:xfrm>
          <a:prstGeom prst="rect">
            <a:avLst/>
          </a:prstGeom>
          <a:noFill/>
          <a:ln w="50800">
            <a:solidFill>
              <a:schemeClr val="tx1"/>
            </a:solidFill>
          </a:ln>
          <a:effectLst>
            <a:softEdge rad="112500"/>
          </a:effectLst>
        </p:spPr>
      </p:pic>
      <p:grpSp>
        <p:nvGrpSpPr>
          <p:cNvPr id="33" name="Group 32"/>
          <p:cNvGrpSpPr/>
          <p:nvPr/>
        </p:nvGrpSpPr>
        <p:grpSpPr>
          <a:xfrm>
            <a:off x="21772168" y="3305229"/>
            <a:ext cx="1458812" cy="644900"/>
            <a:chOff x="21253193" y="3065555"/>
            <a:chExt cx="1458812" cy="644900"/>
          </a:xfrm>
        </p:grpSpPr>
        <p:sp>
          <p:nvSpPr>
            <p:cNvPr id="22" name="Freeform 21"/>
            <p:cNvSpPr/>
            <p:nvPr/>
          </p:nvSpPr>
          <p:spPr>
            <a:xfrm>
              <a:off x="21316620" y="3291628"/>
              <a:ext cx="1205105" cy="418827"/>
            </a:xfrm>
            <a:custGeom>
              <a:avLst/>
              <a:gdLst>
                <a:gd name="connsiteX0" fmla="*/ 0 w 1205105"/>
                <a:gd name="connsiteY0" fmla="*/ 1269 h 418827"/>
                <a:gd name="connsiteX1" fmla="*/ 634266 w 1205105"/>
                <a:gd name="connsiteY1" fmla="*/ 64696 h 418827"/>
                <a:gd name="connsiteX2" fmla="*/ 1205105 w 1205105"/>
                <a:gd name="connsiteY2" fmla="*/ 418827 h 41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5105" h="418827">
                  <a:moveTo>
                    <a:pt x="0" y="1269"/>
                  </a:moveTo>
                  <a:cubicBezTo>
                    <a:pt x="216707" y="-1814"/>
                    <a:pt x="433415" y="-4897"/>
                    <a:pt x="634266" y="64696"/>
                  </a:cubicBezTo>
                  <a:cubicBezTo>
                    <a:pt x="835117" y="134289"/>
                    <a:pt x="1020111" y="276558"/>
                    <a:pt x="1205105" y="418827"/>
                  </a:cubicBezTo>
                </a:path>
              </a:pathLst>
            </a:custGeom>
            <a:noFill/>
            <a:ln w="50800">
              <a:solidFill>
                <a:srgbClr val="118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2" idx="2"/>
            </p:cNvCxnSpPr>
            <p:nvPr/>
          </p:nvCxnSpPr>
          <p:spPr>
            <a:xfrm flipV="1">
              <a:off x="22521725" y="3581400"/>
              <a:ext cx="185875" cy="129055"/>
            </a:xfrm>
            <a:prstGeom prst="line">
              <a:avLst/>
            </a:prstGeom>
            <a:ln w="50800">
              <a:solidFill>
                <a:srgbClr val="118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2" idx="0"/>
            </p:cNvCxnSpPr>
            <p:nvPr/>
          </p:nvCxnSpPr>
          <p:spPr>
            <a:xfrm flipH="1" flipV="1">
              <a:off x="21259800" y="3076575"/>
              <a:ext cx="56820" cy="216322"/>
            </a:xfrm>
            <a:prstGeom prst="line">
              <a:avLst/>
            </a:prstGeom>
            <a:ln w="50800">
              <a:solidFill>
                <a:srgbClr val="118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21253193" y="3065555"/>
              <a:ext cx="1458812" cy="512762"/>
            </a:xfrm>
            <a:custGeom>
              <a:avLst/>
              <a:gdLst>
                <a:gd name="connsiteX0" fmla="*/ 0 w 1458812"/>
                <a:gd name="connsiteY0" fmla="*/ 63 h 512762"/>
                <a:gd name="connsiteX1" fmla="*/ 856259 w 1458812"/>
                <a:gd name="connsiteY1" fmla="*/ 84632 h 512762"/>
                <a:gd name="connsiteX2" fmla="*/ 1458812 w 1458812"/>
                <a:gd name="connsiteY2" fmla="*/ 512762 h 51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8812" h="512762">
                  <a:moveTo>
                    <a:pt x="0" y="63"/>
                  </a:moveTo>
                  <a:cubicBezTo>
                    <a:pt x="306562" y="-378"/>
                    <a:pt x="613124" y="-818"/>
                    <a:pt x="856259" y="84632"/>
                  </a:cubicBezTo>
                  <a:cubicBezTo>
                    <a:pt x="1099394" y="170082"/>
                    <a:pt x="1279103" y="341422"/>
                    <a:pt x="1458812" y="512762"/>
                  </a:cubicBezTo>
                </a:path>
              </a:pathLst>
            </a:custGeom>
            <a:noFill/>
            <a:ln w="50800">
              <a:solidFill>
                <a:srgbClr val="118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472625" y="6474321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Princeton Health Care Systems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05496" y="6349722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googlemaps.com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344400" y="591051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Current System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82200" y="1052716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CUP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21297" y="1156909"/>
            <a:ext cx="21291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Chilled Water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150 psi Steam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Electricity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56086" y="695244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Viner Hand ITC" pitchFamily="66" charset="0"/>
              </a:rPr>
              <a:t>CUP</a:t>
            </a:r>
            <a:endParaRPr lang="en-US" sz="2400" dirty="0">
              <a:latin typeface="Viner Hand ITC" pitchFamily="66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95031" y="3505200"/>
            <a:ext cx="6110750" cy="3196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443131" y="695244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Steam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82694" y="1203076"/>
            <a:ext cx="24513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150 psi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15 psi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Domestic HW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Heating HW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Sterilization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masdar.daralriyadh.com/thumbnails/products/Absorption_chiller_Exhaust%20Gas%20Fire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00" y="2625742"/>
            <a:ext cx="3304734" cy="22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08350" y="4915742"/>
            <a:ext cx="1668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masdar.daralriyadh.com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04407"/>
              </p:ext>
            </p:extLst>
          </p:nvPr>
        </p:nvGraphicFramePr>
        <p:xfrm>
          <a:off x="10000397" y="2606040"/>
          <a:ext cx="7467598" cy="164592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057759"/>
                <a:gridCol w="1099346"/>
                <a:gridCol w="933902"/>
                <a:gridCol w="967352"/>
                <a:gridCol w="1130989"/>
                <a:gridCol w="1139125"/>
                <a:gridCol w="1139125"/>
              </a:tblGrid>
              <a:tr h="200025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Solar Mars 90 Combustion Gas Turbine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Fuel Input (MMBH)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Electrical Output (MW)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Steam Output Unfired (kpph)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Steam Output Fired (kpph)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Electrical Efficiency</a:t>
                      </a:r>
                      <a:endParaRPr lang="en-US" sz="18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Thermal Efficiency Unfired</a:t>
                      </a:r>
                      <a:endParaRPr lang="en-US" sz="18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Efficiency Unfired</a:t>
                      </a:r>
                      <a:endParaRPr lang="en-US" sz="18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100.4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9.5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46.8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113.3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  <a:endParaRPr lang="en-US" sz="18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56%</a:t>
                      </a:r>
                      <a:endParaRPr lang="en-US" sz="18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88%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07348" y="6474321"/>
            <a:ext cx="806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Solar.com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344400" y="591051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Current System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82200" y="1052716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CUP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 Roof Top AHU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CAV and VAV with Reheat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HRU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9025" y="4774851"/>
            <a:ext cx="3055375" cy="1598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 descr="E:\_AE 481W\Assignments\Final Presentation\AHU-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2645" y="1479089"/>
            <a:ext cx="812433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_AE 481W\Assignments\Final Presentation\AHU-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6600" y="4777180"/>
            <a:ext cx="3146513" cy="159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:\AE481W\Assignments\Tech 3\Chilled Water Layout2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0036405" y="-945481"/>
            <a:ext cx="5636813" cy="86803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338433"/>
              </p:ext>
            </p:extLst>
          </p:nvPr>
        </p:nvGraphicFramePr>
        <p:xfrm>
          <a:off x="9960488" y="2685033"/>
          <a:ext cx="7609535" cy="142859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573959"/>
                <a:gridCol w="1189764"/>
                <a:gridCol w="1025160"/>
                <a:gridCol w="251360"/>
                <a:gridCol w="1189764"/>
                <a:gridCol w="1189764"/>
                <a:gridCol w="1189764"/>
              </a:tblGrid>
              <a:tr h="331311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Heating and Cooling Savings from HR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Heating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Base Load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(MBH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sz="18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With HR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(MBH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(MBH</a:t>
                      </a: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 </a:t>
                      </a: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Base Load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Load with HR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</a:t>
                      </a: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10,537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5,431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5,106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1,431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1,424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30605"/>
              </p:ext>
            </p:extLst>
          </p:nvPr>
        </p:nvGraphicFramePr>
        <p:xfrm>
          <a:off x="18389157" y="2796944"/>
          <a:ext cx="8931309" cy="125620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997977"/>
                <a:gridCol w="914400"/>
                <a:gridCol w="828040"/>
                <a:gridCol w="162560"/>
                <a:gridCol w="990600"/>
                <a:gridCol w="914400"/>
                <a:gridCol w="830400"/>
                <a:gridCol w="181929"/>
                <a:gridCol w="816471"/>
                <a:gridCol w="195341"/>
                <a:gridCol w="1087887"/>
                <a:gridCol w="162560"/>
                <a:gridCol w="848744"/>
              </a:tblGrid>
              <a:tr h="259889">
                <a:tc gridSpan="1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Payback of Runaround Glycol Heat Recovery System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Heating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Base</a:t>
                      </a:r>
                      <a:r>
                        <a:rPr lang="en-US" sz="16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Cost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Heating Cost with HR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r>
                        <a:rPr lang="en-US" sz="16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Base Cost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 Cost </a:t>
                      </a:r>
                      <a:r>
                        <a:rPr lang="en-US" sz="16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with HR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 Savings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Additional Capital Investment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Payback (years)</a:t>
                      </a:r>
                      <a:endParaRPr lang="en-US" sz="15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$134,946 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$91,512 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$43,434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$476,779 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$466,914 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$9,865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$53,299 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$1,233,000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en-US" sz="15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Picture 2" descr="http://masdar.daralriyadh.com/thumbnails/products/Absorption_chiller_Exhaust%20Gas%20Fir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6800" y="4896734"/>
            <a:ext cx="1981200" cy="135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29715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556259" y="457201"/>
            <a:ext cx="33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PHS Design Objectives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26415" y="949404"/>
            <a:ext cx="41216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Optimum Healing Environment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Improved Performance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Environmental Responsibility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84069" y="457200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Project Objectives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46015" y="949404"/>
            <a:ext cx="34131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Provide Alternative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Discover Unique Options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Compare Energy/Cost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02922" y="2814935"/>
            <a:ext cx="284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Electrical Breadth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79354" y="3195935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Redesign of Power Distribution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14757" y="4274403"/>
            <a:ext cx="301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Acoustical Breadth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35564" y="4655403"/>
            <a:ext cx="4377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Evaluate Current Room Acoustics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Recommend Solution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_AE 481W\Assignments\Final Presentation\Images from UMCP\PHS5_11_11-5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30206" y="724651"/>
            <a:ext cx="8198844" cy="5459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30206" y="6183980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Princeton Health Care Systems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3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22202" y="713647"/>
            <a:ext cx="5533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Size heat pump to match precooling load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Need one 8 Ton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Size to match water flow of 900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gpm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need 13 in parallel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Additional 367 Tons Peak Cooling Savings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Size to match preheating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Need 30 units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2202" y="3609247"/>
            <a:ext cx="488306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What if no HP and only GHX?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 25,637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/ HP  =&gt; 333,281 feet total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8,008 MBH Heating Capacity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Additional 2,902 MBH Peak Heating Savings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_AE 481W\Assignments\Final Report\Appenicies\Appendix E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40614" y="2444383"/>
            <a:ext cx="7096836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674187"/>
              </p:ext>
            </p:extLst>
          </p:nvPr>
        </p:nvGraphicFramePr>
        <p:xfrm>
          <a:off x="18984265" y="716217"/>
          <a:ext cx="7609535" cy="142859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573959"/>
                <a:gridCol w="1189764"/>
                <a:gridCol w="1025160"/>
                <a:gridCol w="251360"/>
                <a:gridCol w="1189764"/>
                <a:gridCol w="1189764"/>
                <a:gridCol w="1189764"/>
              </a:tblGrid>
              <a:tr h="331311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Heating and Cooling Savings from HR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Heating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Base Load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(MBH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Load</a:t>
                      </a:r>
                      <a:r>
                        <a:rPr lang="en-US" sz="18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With HR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(MBH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(MBH</a:t>
                      </a: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 </a:t>
                      </a: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Base Load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Load with HR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</a:t>
                      </a: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10,537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5,431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5,106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1,431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1,424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385560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_AE 481W\Assignments\Final Presentation\Single Line Well Field with Color cop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9367567" y="-1174817"/>
            <a:ext cx="7105650" cy="92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_AE 481W\Assignments\Final Presentation\Single Line Load Side with Color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200903" y="-757297"/>
            <a:ext cx="6865888" cy="89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E:\_AE 481W\Assignments\Final Presentation\Well Field Model with aeri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71717" y="530439"/>
            <a:ext cx="8609457" cy="55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991600" y="210185"/>
            <a:ext cx="6078855" cy="3752215"/>
            <a:chOff x="0" y="0"/>
            <a:chExt cx="6078931" cy="37526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78931" cy="3752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Freeform 10"/>
            <p:cNvSpPr/>
            <p:nvPr/>
          </p:nvSpPr>
          <p:spPr>
            <a:xfrm>
              <a:off x="1265530" y="1185063"/>
              <a:ext cx="2136038" cy="1667865"/>
            </a:xfrm>
            <a:custGeom>
              <a:avLst/>
              <a:gdLst>
                <a:gd name="connsiteX0" fmla="*/ 0 w 2136038"/>
                <a:gd name="connsiteY0" fmla="*/ 1667865 h 1667865"/>
                <a:gd name="connsiteX1" fmla="*/ 1126541 w 2136038"/>
                <a:gd name="connsiteY1" fmla="*/ 1228953 h 1667865"/>
                <a:gd name="connsiteX2" fmla="*/ 2136038 w 2136038"/>
                <a:gd name="connsiteY2" fmla="*/ 0 h 166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6038" h="1667865">
                  <a:moveTo>
                    <a:pt x="0" y="1667865"/>
                  </a:moveTo>
                  <a:cubicBezTo>
                    <a:pt x="385267" y="1587397"/>
                    <a:pt x="770535" y="1506930"/>
                    <a:pt x="1126541" y="1228953"/>
                  </a:cubicBezTo>
                  <a:cubicBezTo>
                    <a:pt x="1482547" y="950975"/>
                    <a:pt x="1809292" y="475487"/>
                    <a:pt x="213603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285345" y="3124200"/>
            <a:ext cx="6078855" cy="3723005"/>
            <a:chOff x="0" y="0"/>
            <a:chExt cx="6078931" cy="37234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78931" cy="3723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Freeform 13"/>
            <p:cNvSpPr/>
            <p:nvPr/>
          </p:nvSpPr>
          <p:spPr>
            <a:xfrm>
              <a:off x="1170432" y="921715"/>
              <a:ext cx="2443277" cy="1923898"/>
            </a:xfrm>
            <a:custGeom>
              <a:avLst/>
              <a:gdLst>
                <a:gd name="connsiteX0" fmla="*/ 0 w 2443277"/>
                <a:gd name="connsiteY0" fmla="*/ 1923898 h 1923898"/>
                <a:gd name="connsiteX1" fmla="*/ 1338681 w 2443277"/>
                <a:gd name="connsiteY1" fmla="*/ 1463040 h 1923898"/>
                <a:gd name="connsiteX2" fmla="*/ 2443277 w 2443277"/>
                <a:gd name="connsiteY2" fmla="*/ 0 h 192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3277" h="1923898">
                  <a:moveTo>
                    <a:pt x="0" y="1923898"/>
                  </a:moveTo>
                  <a:cubicBezTo>
                    <a:pt x="465734" y="1853794"/>
                    <a:pt x="931468" y="1783690"/>
                    <a:pt x="1338681" y="1463040"/>
                  </a:cubicBezTo>
                  <a:cubicBezTo>
                    <a:pt x="1745894" y="1142390"/>
                    <a:pt x="2256739" y="242621"/>
                    <a:pt x="244327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021595" y="68774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Source Side Pump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51405" y="2823374"/>
            <a:ext cx="25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Load Side Pump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415443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459163"/>
              </p:ext>
            </p:extLst>
          </p:nvPr>
        </p:nvGraphicFramePr>
        <p:xfrm>
          <a:off x="18723272" y="899160"/>
          <a:ext cx="8458199" cy="19202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26707"/>
                <a:gridCol w="1454753"/>
                <a:gridCol w="1400511"/>
                <a:gridCol w="245423"/>
                <a:gridCol w="1315147"/>
                <a:gridCol w="1315147"/>
                <a:gridCol w="1400511"/>
              </a:tblGrid>
              <a:tr h="209550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 Savings of GSHP and GHX and hours of Operation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Heating Capacity 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(</a:t>
                      </a: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MBTU)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Annual Heating</a:t>
                      </a:r>
                      <a:r>
                        <a:rPr lang="en-US" sz="18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Savings</a:t>
                      </a: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MBH)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Operating</a:t>
                      </a:r>
                      <a:r>
                        <a:rPr lang="en-US" sz="1800" b="0" kern="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Hours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Cooling Capacity 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Annual</a:t>
                      </a:r>
                      <a:r>
                        <a:rPr lang="en-US" sz="18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Cooling Savings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Operating Hours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7,178.50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18,693,690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5,243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101,830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983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090886"/>
              </p:ext>
            </p:extLst>
          </p:nvPr>
        </p:nvGraphicFramePr>
        <p:xfrm>
          <a:off x="18761369" y="3230880"/>
          <a:ext cx="8382004" cy="164592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15168"/>
                <a:gridCol w="1428032"/>
                <a:gridCol w="1211072"/>
                <a:gridCol w="473460"/>
                <a:gridCol w="1315168"/>
                <a:gridCol w="1419900"/>
                <a:gridCol w="1219204"/>
              </a:tblGrid>
              <a:tr h="20955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Alternative Heating Savings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Alternative Cooling Savings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Annual Heating</a:t>
                      </a:r>
                      <a:r>
                        <a:rPr lang="en-US" sz="18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Savings</a:t>
                      </a: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(MBH)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Natural Gas </a:t>
                      </a: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 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800" b="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Therms</a:t>
                      </a: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NG Savings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Annual</a:t>
                      </a:r>
                      <a:r>
                        <a:rPr lang="en-US" sz="1800" b="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Cooling Savings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(Tons)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Natural </a:t>
                      </a:r>
                      <a:r>
                        <a:rPr lang="en-US" sz="1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</a:t>
                      </a: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Savings (</a:t>
                      </a:r>
                      <a:r>
                        <a:rPr lang="en-US" sz="18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Therms</a:t>
                      </a: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 Savings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18,693,690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333,816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$65,428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1,221,956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101,830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$19,959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675182"/>
              </p:ext>
            </p:extLst>
          </p:nvPr>
        </p:nvGraphicFramePr>
        <p:xfrm>
          <a:off x="18745200" y="5144689"/>
          <a:ext cx="6172201" cy="139065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077338"/>
                <a:gridCol w="1077338"/>
                <a:gridCol w="1077338"/>
                <a:gridCol w="311280"/>
                <a:gridCol w="1234883"/>
                <a:gridCol w="311280"/>
                <a:gridCol w="1082744"/>
              </a:tblGrid>
              <a:tr h="209550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Payback for GSHP and GHX Alternative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  <a:p>
                      <a:pPr algn="ctr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NG Savings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Operating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 Savings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Additional Capital Investment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Payback (years)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$85,387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29,939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$55,448 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$6,359,695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03616" y="1321680"/>
            <a:ext cx="6192203" cy="6248400"/>
            <a:chOff x="10480357" y="1113757"/>
            <a:chExt cx="6471285" cy="7056788"/>
          </a:xfrm>
        </p:grpSpPr>
        <p:pic>
          <p:nvPicPr>
            <p:cNvPr id="15" name="Picture 14" descr="E:\_AE 481W\Assignments\Final Report\Appenicies\Heat Recovery Coil Performance Calculations Pre Heating eNTU method_Page_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95597" y="1113757"/>
              <a:ext cx="6456045" cy="45840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 descr="E:\_AE 481W\Assignments\Final Report\Appenicies\Heat Recovery Coil Performance Calculations Pre Heating eNTU method_Page_2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80357" y="5522595"/>
              <a:ext cx="5355590" cy="26479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051" name="Picture 3" descr="E:\_AE 481W\Assignments\Final Presentation\GHX8760Q_dot 24 hour cal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2831" y="409141"/>
            <a:ext cx="8772769" cy="492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48444" y="1090848"/>
            <a:ext cx="500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EES to calculate hourly energy savings</a:t>
            </a:r>
          </a:p>
        </p:txBody>
      </p:sp>
      <p:pic>
        <p:nvPicPr>
          <p:cNvPr id="2050" name="Picture 2" descr="E:\_AE 481W\Assignments\Final Presentation\24 hour qdot and temp pl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2830" y="2871570"/>
            <a:ext cx="8474969" cy="36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916651" y="409141"/>
            <a:ext cx="8071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Simple Payback for Heat Pump System to Base System</a:t>
            </a:r>
            <a:endParaRPr lang="en-US" sz="2400" dirty="0">
              <a:latin typeface="Viner Hand ITC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17400" y="5445769"/>
            <a:ext cx="2473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Compared to 23 for 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Glycol Runaround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0" y="-152400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0" y="-228600"/>
            <a:ext cx="0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219458"/>
              </p:ext>
            </p:extLst>
          </p:nvPr>
        </p:nvGraphicFramePr>
        <p:xfrm>
          <a:off x="19802793" y="381000"/>
          <a:ext cx="5047614" cy="13716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187538"/>
                <a:gridCol w="1187538"/>
                <a:gridCol w="1206324"/>
                <a:gridCol w="1466214"/>
              </a:tblGrid>
              <a:tr h="20955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Microsteam</a:t>
                      </a: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Turbine Design Criteria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Inlet Pressure (psi)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Outlet Pressure (psi)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Steam Flow Rate (</a:t>
                      </a:r>
                      <a:r>
                        <a:rPr lang="en-US" sz="1800" b="1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lb</a:t>
                      </a: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1800" b="1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</a:t>
                      </a: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Steam Temperature (</a:t>
                      </a:r>
                      <a:r>
                        <a:rPr lang="en-US" sz="1800" kern="0" baseline="30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8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41,400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365.87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79371"/>
              </p:ext>
            </p:extLst>
          </p:nvPr>
        </p:nvGraphicFramePr>
        <p:xfrm>
          <a:off x="19011900" y="3937572"/>
          <a:ext cx="6629400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233"/>
                <a:gridCol w="1933613"/>
                <a:gridCol w="691707"/>
                <a:gridCol w="633056"/>
                <a:gridCol w="709395"/>
                <a:gridCol w="993340"/>
                <a:gridCol w="633056"/>
              </a:tblGrid>
              <a:tr h="200025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AHU Electrical Load Requirements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Unit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HP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kVA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FLA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Volt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Phase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AHU 1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12x10 = 120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480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  <a:endParaRPr lang="en-US" sz="1800" b="1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AHU 2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9x7.5 = 67.5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480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AHU 3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12x7.5 = 90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480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5" name="Picture 1" descr="E:\_AE 481W\Assignments\Proposal\carrier microsteam system_Page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800" y="2313667"/>
            <a:ext cx="3319277" cy="37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0" y="478482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iner Hand ITC" pitchFamily="66" charset="0"/>
              </a:rPr>
              <a:t>Micro Steam Turbine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32321" y="940147"/>
            <a:ext cx="2679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Location of PRV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Flow Rate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Energy Output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54200" y="2684874"/>
            <a:ext cx="3264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to power?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Paralleling Switchgear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Transfer Switch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609407"/>
              </p:ext>
            </p:extLst>
          </p:nvPr>
        </p:nvGraphicFramePr>
        <p:xfrm>
          <a:off x="19392900" y="2140476"/>
          <a:ext cx="5867401" cy="13716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038389"/>
                <a:gridCol w="1038389"/>
                <a:gridCol w="1237922"/>
                <a:gridCol w="1295400"/>
                <a:gridCol w="1257301"/>
              </a:tblGrid>
              <a:tr h="20955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Microsteam</a:t>
                      </a: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Turbine </a:t>
                      </a:r>
                      <a:r>
                        <a:rPr lang="en-US" sz="1800" kern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Performanc</a:t>
                      </a:r>
                      <a:r>
                        <a:rPr lang="en-US" sz="1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Data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Inlet Pressure (psi)</a:t>
                      </a:r>
                      <a:endParaRPr lang="en-US" sz="1800" b="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Outlet Pressure (psi)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Steam Flow Rate (</a:t>
                      </a:r>
                      <a:r>
                        <a:rPr lang="en-US" sz="1800" b="1" kern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lb</a:t>
                      </a: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1800" b="1" kern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</a:t>
                      </a:r>
                      <a:r>
                        <a:rPr lang="en-US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Steam Temperature (</a:t>
                      </a:r>
                      <a:r>
                        <a:rPr lang="en-US" sz="1800" kern="0" baseline="30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8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1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Electrical Output</a:t>
                      </a:r>
                      <a:r>
                        <a:rPr lang="en-US" sz="1800" b="1" kern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(kW)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en-US" sz="1800" b="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11,150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275</a:t>
                      </a:r>
                      <a:endParaRPr lang="en-US" sz="1800" b="1" kern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3400" y="1669212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Medical Center of Princeton Overview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 HRUs with GSHP/GHX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Economic 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 Micro Steam Turbines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Electrical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Acoustical Breadth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Summary and Highlights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Appendices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22116" y="4619836"/>
            <a:ext cx="2741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Annual Peak Savings</a:t>
            </a:r>
          </a:p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461 kW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7636" y="6024250"/>
            <a:ext cx="918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Carrier.com</a:t>
            </a:r>
          </a:p>
        </p:txBody>
      </p:sp>
    </p:spTree>
    <p:extLst>
      <p:ext uri="{BB962C8B-B14F-4D97-AF65-F5344CB8AC3E}">
        <p14:creationId xmlns:p14="http://schemas.microsoft.com/office/powerpoint/2010/main" val="196094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1507</Words>
  <Application>Microsoft Office PowerPoint</Application>
  <PresentationFormat>Custom</PresentationFormat>
  <Paragraphs>682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Wingdings</vt:lpstr>
      <vt:lpstr>Viner Hand ITC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Student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Berteotti</dc:creator>
  <cp:lastModifiedBy>Tim</cp:lastModifiedBy>
  <cp:revision>97</cp:revision>
  <dcterms:created xsi:type="dcterms:W3CDTF">2012-03-25T21:27:00Z</dcterms:created>
  <dcterms:modified xsi:type="dcterms:W3CDTF">2012-04-12T15:46:52Z</dcterms:modified>
</cp:coreProperties>
</file>